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3" autoAdjust="0"/>
    <p:restoredTop sz="9466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6/6/2021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r">
              <a:defRPr sz="1300"/>
            </a:lvl1pPr>
          </a:lstStyle>
          <a:p>
            <a:fld id="{89767319-A99D-4109-9585-40FD12EBBE2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r">
              <a:defRPr sz="1300"/>
            </a:lvl1pPr>
          </a:lstStyle>
          <a:p>
            <a:r>
              <a:rPr lang="en-US"/>
              <a:t>6/6/2021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2963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1" tIns="46746" rIns="93491" bIns="467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1" tIns="46746" rIns="93491" bIns="4674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r">
              <a:defRPr sz="1300"/>
            </a:lvl1pPr>
          </a:lstStyle>
          <a:p>
            <a:fld id="{4F898B64-4969-45CE-882A-2CC5FB4F9B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E0E871-0321-42B7-A19B-F6B56C1C06FD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7CB65-5D61-42D7-9474-DD219729057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6/6/2021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D8CC3-1112-4DDC-8DDB-80AF0D3A9F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7FBB7AB0-3146-4014-A66F-948B8E8CB0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182081547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EEB684-6EBA-44DA-8000-D8179854B33A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96039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EEB684-6EBA-44DA-8000-D8179854B33A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17416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EEB684-6EBA-44DA-8000-D8179854B33A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02818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EEB684-6EBA-44DA-8000-D8179854B33A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9858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EEB684-6EBA-44DA-8000-D8179854B33A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08230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EEB684-6EBA-44DA-8000-D8179854B33A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8008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B609-7079-4623-B5B3-F9908785D8E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18003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9E697-37CC-40E4-A60C-AA3B60B7BB7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05101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C47D8CF-D960-498A-A1E7-B4BF5CFB4B3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169881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CFB8069-44CE-42B6-A2AF-2097C35F9351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870687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7E0C-84A1-4761-8A23-6FCE184E6F1B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40438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3CACF-375E-4244-A412-C6B56A7F5981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755752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75D39-C321-47C1-93B0-86D1E23846E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862684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BD65C-86BB-4187-8093-74C16ADD3A68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55248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08E50-CA64-4372-9930-7715FD795883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67846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2D86-1790-484A-A3D9-64824D3B9B9C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01091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9EEB684-6EBA-44DA-8000-D8179854B33A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85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>
    <p:fade thruBlk="1"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3479337"/>
            <a:ext cx="6947127" cy="923330"/>
          </a:xfrm>
        </p:spPr>
        <p:txBody>
          <a:bodyPr>
            <a:spAutoFit/>
          </a:bodyPr>
          <a:lstStyle/>
          <a:p>
            <a:pPr algn="ctr"/>
            <a:r>
              <a:rPr lang="en-US" dirty="0"/>
              <a:t>Reconciled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402666"/>
            <a:ext cx="6781801" cy="523220"/>
          </a:xfrm>
        </p:spPr>
        <p:txBody>
          <a:bodyPr>
            <a:spAutoFit/>
          </a:bodyPr>
          <a:lstStyle/>
          <a:p>
            <a:pPr algn="ctr"/>
            <a:r>
              <a:rPr lang="en-US" sz="2800" dirty="0"/>
              <a:t>2 Corinthians 5:17-21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7AB0-3146-4014-A66F-948B8E8CB0D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9624"/>
            <a:ext cx="8610600" cy="438581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dirty="0">
                <a:cs typeface="Narkisim" pitchFamily="34" charset="-79"/>
              </a:rPr>
              <a:t>The gospel tells us </a:t>
            </a:r>
            <a:r>
              <a:rPr lang="en-US" sz="3600" u="sng" dirty="0">
                <a:solidFill>
                  <a:srgbClr val="FF0000"/>
                </a:solidFill>
                <a:cs typeface="Narkisim" pitchFamily="34" charset="-79"/>
              </a:rPr>
              <a:t>what God did</a:t>
            </a:r>
            <a:r>
              <a:rPr lang="en-US" sz="3600" dirty="0">
                <a:solidFill>
                  <a:srgbClr val="FF0000"/>
                </a:solidFill>
                <a:cs typeface="Narkisim" pitchFamily="34" charset="-79"/>
              </a:rPr>
              <a:t> </a:t>
            </a:r>
            <a:r>
              <a:rPr lang="en-US" sz="3600" dirty="0">
                <a:cs typeface="Narkisim" pitchFamily="34" charset="-79"/>
              </a:rPr>
              <a:t>to reconcile us. </a:t>
            </a:r>
            <a:r>
              <a:rPr lang="en-US" sz="3600" b="0" dirty="0">
                <a:cs typeface="Narkisim" pitchFamily="34" charset="-79"/>
              </a:rPr>
              <a:t>Romans 5:8</a:t>
            </a:r>
            <a:endParaRPr lang="en-US" sz="3600" b="0" i="1" dirty="0">
              <a:cs typeface="Narkisim" pitchFamily="34" charset="-79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Death of His Son, Jesus. Romans 5:10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Jesus bore our sins in His body on the cross. 1 Peter 2:24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ea typeface="+mn-ea"/>
                <a:cs typeface="Narkisim" pitchFamily="34" charset="-79"/>
              </a:rPr>
              <a:t>Though sinless, Jesus accepted the penalty of sin (death). 2 Corinthians 5:21; Isaiah 53:4-6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10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B02C885-662A-4D77-80AB-486DDACB9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415772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The </a:t>
            </a:r>
            <a:r>
              <a:rPr lang="en-US" sz="4600" u="sng" cap="small" dirty="0">
                <a:effectLst/>
                <a:latin typeface="+mj-lt"/>
                <a:cs typeface="Narkisim" pitchFamily="34" charset="-79"/>
              </a:rPr>
              <a:t>Ministry</a:t>
            </a:r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 of Reconciliation</a:t>
            </a:r>
            <a:br>
              <a:rPr lang="en-US" sz="4600" cap="small" dirty="0">
                <a:effectLst/>
                <a:latin typeface="+mj-lt"/>
                <a:cs typeface="Narkisim" pitchFamily="34" charset="-79"/>
              </a:rPr>
            </a:br>
            <a:r>
              <a:rPr lang="en-US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2 Corinthians 5:18-20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458200" cy="3908762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dirty="0">
                <a:cs typeface="Narkisim" pitchFamily="34" charset="-79"/>
              </a:rPr>
              <a:t>The gospel tells us </a:t>
            </a:r>
            <a:r>
              <a:rPr lang="en-US" sz="3600" u="sng" dirty="0">
                <a:solidFill>
                  <a:srgbClr val="FF0000"/>
                </a:solidFill>
                <a:cs typeface="Narkisim" pitchFamily="34" charset="-79"/>
              </a:rPr>
              <a:t>what we must do</a:t>
            </a:r>
            <a:r>
              <a:rPr lang="en-US" sz="3600" dirty="0">
                <a:solidFill>
                  <a:srgbClr val="FF0000"/>
                </a:solidFill>
                <a:cs typeface="Narkisim" pitchFamily="34" charset="-79"/>
              </a:rPr>
              <a:t> </a:t>
            </a:r>
            <a:r>
              <a:rPr lang="en-US" sz="3600" dirty="0">
                <a:cs typeface="Narkisim" pitchFamily="34" charset="-79"/>
              </a:rPr>
              <a:t>to be reconciled to God. </a:t>
            </a:r>
            <a:r>
              <a:rPr lang="en-US" sz="3600" b="0" dirty="0">
                <a:cs typeface="Narkisim" pitchFamily="34" charset="-79"/>
              </a:rPr>
              <a:t>2 Corinthians 5:20</a:t>
            </a:r>
            <a:endParaRPr lang="en-US" sz="3200" b="0" dirty="0">
              <a:cs typeface="Narkisim" pitchFamily="34" charset="-79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Believe, confess faith, and repent of sins. Romans 10:9-10; Acts 17:30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Be baptized. Romans 6:4-5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United together (harmony, reconciliation)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Continue in the faith. Colossians 1:23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11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801DC0A-AD1F-47CB-BFF0-40D1D5D55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415772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The </a:t>
            </a:r>
            <a:r>
              <a:rPr lang="en-US" sz="4600" u="sng" cap="small" dirty="0">
                <a:effectLst/>
                <a:latin typeface="+mj-lt"/>
                <a:cs typeface="Narkisim" pitchFamily="34" charset="-79"/>
              </a:rPr>
              <a:t>Ministry</a:t>
            </a:r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 of Reconciliation</a:t>
            </a:r>
            <a:br>
              <a:rPr lang="en-US" sz="4600" cap="small" dirty="0">
                <a:effectLst/>
                <a:latin typeface="+mj-lt"/>
                <a:cs typeface="Narkisim" pitchFamily="34" charset="-79"/>
              </a:rPr>
            </a:br>
            <a:r>
              <a:rPr lang="en-US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2 Corinthians 5:18-20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458200" cy="1554272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600" cap="small" dirty="0">
                <a:solidFill>
                  <a:schemeClr val="tx1"/>
                </a:solidFill>
                <a:effectLst/>
                <a:latin typeface="+mj-lt"/>
                <a:cs typeface="Narkisim" pitchFamily="34" charset="-79"/>
              </a:rPr>
              <a:t>The </a:t>
            </a:r>
            <a:r>
              <a:rPr lang="en-US" sz="4600" u="sng" cap="small" dirty="0">
                <a:solidFill>
                  <a:schemeClr val="tx1"/>
                </a:solidFill>
                <a:effectLst/>
                <a:latin typeface="+mj-lt"/>
                <a:cs typeface="Narkisim" pitchFamily="34" charset="-79"/>
              </a:rPr>
              <a:t>Moment</a:t>
            </a:r>
            <a:r>
              <a:rPr lang="en-US" sz="4600" cap="small" dirty="0">
                <a:solidFill>
                  <a:schemeClr val="tx1"/>
                </a:solidFill>
                <a:effectLst/>
                <a:latin typeface="+mj-lt"/>
                <a:cs typeface="Narkisim" pitchFamily="34" charset="-79"/>
              </a:rPr>
              <a:t> of Reconciliation</a:t>
            </a:r>
            <a:br>
              <a:rPr lang="en-US" sz="4600" cap="small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</a:br>
            <a:r>
              <a:rPr lang="en-US" i="1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2 Corinthians 5:20-21 </a:t>
            </a:r>
            <a:r>
              <a:rPr lang="en-US" sz="49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Narkisim" pitchFamily="34" charset="-79"/>
              </a:rPr>
              <a:t>(17)</a:t>
            </a:r>
            <a:r>
              <a:rPr lang="en-US" i="1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; Romans 5:11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8229600" cy="3093154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  <a:cs typeface="Narkisim" pitchFamily="34" charset="-79"/>
              </a:rPr>
              <a:t>Urgency of the plea. </a:t>
            </a:r>
            <a:r>
              <a:rPr lang="en-US" sz="3200" b="0" dirty="0">
                <a:cs typeface="Narkisim" pitchFamily="34" charset="-79"/>
              </a:rPr>
              <a:t>2 Corinthians 5:20</a:t>
            </a:r>
            <a:endParaRPr lang="en-US" sz="2800" b="0" dirty="0">
              <a:cs typeface="Narkisim" pitchFamily="34" charset="-79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By delay you remain alienated from God and lost in your sin.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Today: Hear His voice. Hebrews 3:7-8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solidFill>
                  <a:srgbClr val="FF0000"/>
                </a:solidFill>
                <a:cs typeface="Narkisim" pitchFamily="34" charset="-79"/>
              </a:rPr>
              <a:t>Obtained when the blood of Christ is applied to our sins. </a:t>
            </a:r>
            <a:r>
              <a:rPr lang="en-US" sz="3200" b="0" dirty="0">
                <a:cs typeface="Narkisim" pitchFamily="34" charset="-79"/>
              </a:rPr>
              <a:t>Romans 5:10; 6:3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12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67640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The </a:t>
            </a:r>
            <a:r>
              <a:rPr lang="en-US" sz="4600" u="sng" cap="small" dirty="0">
                <a:effectLst/>
                <a:latin typeface="+mj-lt"/>
                <a:cs typeface="Narkisim" pitchFamily="34" charset="-79"/>
              </a:rPr>
              <a:t>Moment</a:t>
            </a:r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 of Reconciliation</a:t>
            </a:r>
            <a:br>
              <a:rPr lang="en-US" sz="4600" cap="small" dirty="0">
                <a:effectLst/>
                <a:latin typeface="+mj-lt"/>
                <a:cs typeface="Narkisim" pitchFamily="34" charset="-79"/>
              </a:rPr>
            </a:br>
            <a:r>
              <a:rPr lang="en-US" i="1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2 Corinthians 5:20-21 (17); Romans 5:11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9800"/>
            <a:ext cx="8001000" cy="3585597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  <a:cs typeface="Narkisim" pitchFamily="34" charset="-79"/>
              </a:rPr>
              <a:t>Reconciliation is in Christ.</a:t>
            </a:r>
            <a:br>
              <a:rPr lang="en-US" sz="3200" dirty="0">
                <a:solidFill>
                  <a:srgbClr val="FF0000"/>
                </a:solidFill>
                <a:cs typeface="Narkisim" pitchFamily="34" charset="-79"/>
              </a:rPr>
            </a:br>
            <a:r>
              <a:rPr lang="en-US" sz="3200" b="0" dirty="0">
                <a:cs typeface="Narkisim" pitchFamily="34" charset="-79"/>
              </a:rPr>
              <a:t>2 Corinthians 5:17; Galatians 3:26-27</a:t>
            </a:r>
            <a:endParaRPr lang="en-US" sz="2800" b="0" dirty="0">
              <a:cs typeface="Narkisim" pitchFamily="34" charset="-79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solidFill>
                  <a:srgbClr val="FF0000"/>
                </a:solidFill>
                <a:cs typeface="Narkisim" pitchFamily="34" charset="-79"/>
              </a:rPr>
              <a:t>Motivation for the sinner’s response.</a:t>
            </a:r>
            <a:br>
              <a:rPr lang="en-US" sz="3200" b="0" dirty="0">
                <a:solidFill>
                  <a:srgbClr val="FF0000"/>
                </a:solidFill>
                <a:cs typeface="Narkisim" pitchFamily="34" charset="-79"/>
              </a:rPr>
            </a:br>
            <a:r>
              <a:rPr lang="en-US" sz="3200" b="0" dirty="0">
                <a:solidFill>
                  <a:srgbClr val="FF0000"/>
                </a:solidFill>
                <a:cs typeface="Narkisim" pitchFamily="34" charset="-79"/>
              </a:rPr>
              <a:t> </a:t>
            </a:r>
            <a:r>
              <a:rPr lang="en-US" sz="3200" b="0" dirty="0">
                <a:cs typeface="Narkisim" pitchFamily="34" charset="-79"/>
              </a:rPr>
              <a:t>2 Corinthians 5:21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What Jesus did. 1 Peter 3:18, </a:t>
            </a:r>
            <a:r>
              <a:rPr lang="en-US" sz="2800" b="0" i="1" dirty="0">
                <a:cs typeface="Narkisim" pitchFamily="34" charset="-79"/>
              </a:rPr>
              <a:t>“the righteous for the unrighteous …”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What we may become. Ephesians 4:23-24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13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848600" cy="4154984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Remain in sin – Remain alienated from God</a:t>
            </a:r>
            <a:endParaRPr lang="en-US" sz="2800" b="0" i="1" dirty="0">
              <a:cs typeface="Narkisim" pitchFamily="34" charset="-79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God took the initiative to reconcile the world to Himself – He sent His Son to die for the sins of the world. 1 John 2:2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God pleads with you – Christ’s ambassadors beg you: Be reconciled to God! 2 Corinthians 5:20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>
              <a:cs typeface="Narkisim" pitchFamily="34" charset="-79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4800" b="1" dirty="0">
                <a:solidFill>
                  <a:srgbClr val="FF0000"/>
                </a:solidFill>
                <a:cs typeface="Narkisim" pitchFamily="34" charset="-79"/>
              </a:rPr>
              <a:t>The choice is yours!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14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371600" y="511314"/>
            <a:ext cx="6400800" cy="1415772"/>
          </a:xfrm>
          <a:prstGeom prst="rect">
            <a:avLst/>
          </a:prstGeom>
          <a:noFill/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kern="0" cap="small" dirty="0">
                <a:solidFill>
                  <a:prstClr val="black"/>
                </a:solidFill>
                <a:latin typeface="+mj-lt"/>
                <a:cs typeface="Narkisim" pitchFamily="34" charset="-79"/>
              </a:rPr>
              <a:t>Reconciliation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kern="0" dirty="0">
                <a:solidFill>
                  <a:prstClr val="black"/>
                </a:solidFill>
                <a:latin typeface="+mj-lt"/>
                <a:cs typeface="Narkisim" pitchFamily="34" charset="-79"/>
              </a:rPr>
              <a:t>Brought into God’s Favor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18131"/>
            <a:ext cx="7924800" cy="5139869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i="1" dirty="0" err="1"/>
              <a:t>katallássœ</a:t>
            </a:r>
            <a:r>
              <a:rPr lang="en-US" sz="3600" i="1" dirty="0"/>
              <a:t> </a:t>
            </a:r>
            <a:r>
              <a:rPr lang="en-US" sz="3600" dirty="0"/>
              <a:t>– </a:t>
            </a:r>
            <a:r>
              <a:rPr lang="en-US" sz="3600" dirty="0">
                <a:cs typeface="Narkisim" pitchFamily="34" charset="-79"/>
              </a:rPr>
              <a:t>“the restoration of the favour of God to sinners”</a:t>
            </a:r>
            <a:r>
              <a:rPr lang="en-US" sz="3600" b="0" dirty="0">
                <a:cs typeface="Narkisim" pitchFamily="34" charset="-79"/>
              </a:rPr>
              <a:t> </a:t>
            </a:r>
            <a:r>
              <a:rPr lang="en-US" sz="3600" b="0" i="1" dirty="0">
                <a:cs typeface="Narkisim" pitchFamily="34" charset="-79"/>
              </a:rPr>
              <a:t>(Thayer)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to reconcile (those who are at variance)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return to favour with, be reconciled to one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to receive one into favour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dirty="0">
                <a:cs typeface="Narkisim" pitchFamily="34" charset="-79"/>
              </a:rPr>
              <a:t>Produce harmony, return to favour, atonement</a:t>
            </a:r>
            <a:r>
              <a:rPr lang="en-US" sz="3600" b="1" i="1" dirty="0"/>
              <a:t> </a:t>
            </a:r>
            <a:r>
              <a:rPr lang="en-US" sz="2800" b="1" i="1" dirty="0"/>
              <a:t>(at-one-</a:t>
            </a:r>
            <a:r>
              <a:rPr lang="en-US" sz="2800" b="1" i="1" dirty="0" err="1"/>
              <a:t>ment</a:t>
            </a:r>
            <a:r>
              <a:rPr lang="en-US" sz="2800" dirty="0"/>
              <a:t>)</a:t>
            </a:r>
            <a:r>
              <a:rPr lang="en-US" sz="3600" dirty="0">
                <a:cs typeface="Narkisim" pitchFamily="34" charset="-79"/>
              </a:rPr>
              <a:t>: “the state of being at one”</a:t>
            </a:r>
            <a:endParaRPr lang="en-US" sz="3600" b="0" dirty="0">
              <a:cs typeface="Narkisim" pitchFamily="34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2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104900" y="152400"/>
            <a:ext cx="6934200" cy="1538883"/>
          </a:xfrm>
          <a:prstGeom prst="rect">
            <a:avLst/>
          </a:prstGeom>
          <a:noFill/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kern="0" cap="small" dirty="0">
                <a:solidFill>
                  <a:prstClr val="black"/>
                </a:solidFill>
                <a:latin typeface="+mj-lt"/>
                <a:cs typeface="Narkisim" pitchFamily="34" charset="-79"/>
              </a:rPr>
              <a:t>Reconciled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i="1" kern="0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Romans 5:10; Colossians 1:19-22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19353"/>
            <a:ext cx="8229600" cy="5201424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i="1" dirty="0">
                <a:solidFill>
                  <a:srgbClr val="FF0000"/>
                </a:solidFill>
                <a:cs typeface="Narkisim" pitchFamily="34" charset="-79"/>
              </a:rPr>
              <a:t>“… the reconciliation.</a:t>
            </a:r>
            <a:r>
              <a:rPr lang="en-US" sz="4000" b="0" i="1" dirty="0">
                <a:solidFill>
                  <a:srgbClr val="FF0000"/>
                </a:solidFill>
                <a:cs typeface="Narkisim" pitchFamily="34" charset="-79"/>
              </a:rPr>
              <a:t>” Romans 5:11 </a:t>
            </a:r>
            <a:r>
              <a:rPr lang="en-US" sz="2400" b="0" dirty="0">
                <a:solidFill>
                  <a:srgbClr val="FF0000"/>
                </a:solidFill>
                <a:cs typeface="Narkisim" pitchFamily="34" charset="-79"/>
              </a:rPr>
              <a:t>(Note Context)</a:t>
            </a:r>
          </a:p>
          <a:p>
            <a:pPr>
              <a:spcBef>
                <a:spcPts val="0"/>
              </a:spcBef>
              <a:buNone/>
            </a:pPr>
            <a:r>
              <a:rPr lang="en-US" sz="4000" b="0" dirty="0">
                <a:cs typeface="Narkisim" pitchFamily="34" charset="-79"/>
              </a:rPr>
              <a:t>OT usage</a:t>
            </a:r>
            <a:r>
              <a:rPr lang="en-US" sz="4000" dirty="0">
                <a:cs typeface="Narkisim" pitchFamily="34" charset="-79"/>
              </a:rPr>
              <a:t>: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i="1" dirty="0" err="1">
                <a:cs typeface="Narkisim" pitchFamily="34" charset="-79"/>
              </a:rPr>
              <a:t>kaphar</a:t>
            </a:r>
            <a:r>
              <a:rPr lang="en-US" sz="4000" i="1" dirty="0">
                <a:cs typeface="Narkisim" pitchFamily="34" charset="-79"/>
              </a:rPr>
              <a:t> –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b="0" dirty="0">
                <a:cs typeface="Narkisim" pitchFamily="34" charset="-79"/>
              </a:rPr>
              <a:t> </a:t>
            </a:r>
            <a:r>
              <a:rPr lang="en-US" sz="3600" b="0" dirty="0">
                <a:cs typeface="Narkisim" pitchFamily="34" charset="-79"/>
              </a:rPr>
              <a:t>“To cover.” Leviticus 17:11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b="0" dirty="0">
                <a:cs typeface="Narkisim" pitchFamily="34" charset="-79"/>
              </a:rPr>
              <a:t>“Figuratively, to expiate or condone, to placate or cancel: appease … cleanse, disannul … purge, put off … reconcile.” </a:t>
            </a:r>
            <a:r>
              <a:rPr lang="en-US" sz="2400" b="0" dirty="0">
                <a:cs typeface="Narkisim" pitchFamily="34" charset="-79"/>
              </a:rPr>
              <a:t>(</a:t>
            </a:r>
            <a:r>
              <a:rPr lang="en-US" sz="2400" b="0" i="1" dirty="0">
                <a:cs typeface="Narkisim" pitchFamily="34" charset="-79"/>
              </a:rPr>
              <a:t>Strong</a:t>
            </a:r>
            <a:r>
              <a:rPr lang="en-US" sz="2400" b="0" dirty="0">
                <a:cs typeface="Narkisim" pitchFamily="34" charset="-79"/>
              </a:rPr>
              <a:t>) </a:t>
            </a:r>
            <a:r>
              <a:rPr lang="en-US" sz="3200" b="0" dirty="0">
                <a:cs typeface="Narkisim" pitchFamily="34" charset="-79"/>
              </a:rPr>
              <a:t>cf. Leviticus. 8:14-15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3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1371600" y="76200"/>
            <a:ext cx="6400800" cy="1538883"/>
          </a:xfrm>
          <a:prstGeom prst="rect">
            <a:avLst/>
          </a:prstGeom>
          <a:noFill/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kern="0" cap="small" dirty="0">
                <a:solidFill>
                  <a:prstClr val="black"/>
                </a:solidFill>
                <a:latin typeface="+mj-lt"/>
                <a:cs typeface="Narkisim" pitchFamily="34" charset="-79"/>
              </a:rPr>
              <a:t>Reconciled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i="1" kern="0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Romans 5:10-11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382000" cy="2191369"/>
          </a:xfrm>
        </p:spPr>
        <p:txBody>
          <a:bodyPr wrap="square">
            <a:spAutoFit/>
          </a:bodyPr>
          <a:lstStyle/>
          <a:p>
            <a:r>
              <a:rPr lang="en-US" sz="4000" b="1" i="1" dirty="0">
                <a:cs typeface="Narkisim" pitchFamily="34" charset="-79"/>
              </a:rPr>
              <a:t>“Reconciliation” </a:t>
            </a:r>
            <a:r>
              <a:rPr lang="en-US" sz="4000" dirty="0">
                <a:cs typeface="Narkisim" pitchFamily="34" charset="-79"/>
              </a:rPr>
              <a:t>illustrated.</a:t>
            </a:r>
          </a:p>
          <a:p>
            <a:pPr lvl="1"/>
            <a:r>
              <a:rPr lang="en-US" sz="3600" dirty="0">
                <a:cs typeface="Narkisim" pitchFamily="34" charset="-79"/>
              </a:rPr>
              <a:t>Reconciling a bank statement.</a:t>
            </a:r>
          </a:p>
          <a:p>
            <a:pPr lvl="1"/>
            <a:r>
              <a:rPr lang="en-US" sz="3600" dirty="0">
                <a:cs typeface="Narkisim" pitchFamily="34" charset="-79"/>
              </a:rPr>
              <a:t>Husband and wife. 1 Corinthians 7:10-11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4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4D7CE4E-379C-4D28-89AB-16D9CD5465B5}"/>
              </a:ext>
            </a:extLst>
          </p:cNvPr>
          <p:cNvSpPr txBox="1">
            <a:spLocks/>
          </p:cNvSpPr>
          <p:nvPr/>
        </p:nvSpPr>
        <p:spPr bwMode="auto">
          <a:xfrm>
            <a:off x="1104900" y="152400"/>
            <a:ext cx="6934200" cy="1538883"/>
          </a:xfrm>
          <a:prstGeom prst="rect">
            <a:avLst/>
          </a:prstGeom>
          <a:noFill/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kern="0" cap="small" dirty="0">
                <a:solidFill>
                  <a:prstClr val="black"/>
                </a:solidFill>
                <a:latin typeface="+mj-lt"/>
                <a:cs typeface="Narkisim" pitchFamily="34" charset="-79"/>
              </a:rPr>
              <a:t>Reconciled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i="1" kern="0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Romans 5:10; Colossians 1:19-22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09800" y="2286000"/>
            <a:ext cx="4572000" cy="381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6200" y="2677180"/>
            <a:ext cx="12314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t>God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2400" y="4810780"/>
            <a:ext cx="1252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t>Man</a:t>
            </a:r>
          </a:p>
        </p:txBody>
      </p:sp>
      <p:sp>
        <p:nvSpPr>
          <p:cNvPr id="7" name="Wave 6"/>
          <p:cNvSpPr/>
          <p:nvPr/>
        </p:nvSpPr>
        <p:spPr>
          <a:xfrm>
            <a:off x="2286000" y="3657600"/>
            <a:ext cx="4419600" cy="914400"/>
          </a:xfrm>
          <a:prstGeom prst="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prstClr val="white"/>
                </a:solidFill>
                <a:latin typeface="Narkisim" pitchFamily="34" charset="-79"/>
                <a:cs typeface="Narkisim" pitchFamily="34" charset="-79"/>
              </a:rPr>
              <a:t>Sin</a:t>
            </a:r>
          </a:p>
        </p:txBody>
      </p:sp>
      <p:sp>
        <p:nvSpPr>
          <p:cNvPr id="8" name="Rectangle 7"/>
          <p:cNvSpPr/>
          <p:nvPr/>
        </p:nvSpPr>
        <p:spPr>
          <a:xfrm>
            <a:off x="6781800" y="3657600"/>
            <a:ext cx="1676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dirty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t>Law</a:t>
            </a:r>
          </a:p>
        </p:txBody>
      </p:sp>
      <p:sp>
        <p:nvSpPr>
          <p:cNvPr id="9" name="Curved Down Arrow 8"/>
          <p:cNvSpPr/>
          <p:nvPr/>
        </p:nvSpPr>
        <p:spPr>
          <a:xfrm rot="16200000">
            <a:off x="616457" y="3435858"/>
            <a:ext cx="2362200" cy="1281684"/>
          </a:xfrm>
          <a:prstGeom prst="curvedDownArrow">
            <a:avLst>
              <a:gd name="adj1" fmla="val 25000"/>
              <a:gd name="adj2" fmla="val 52066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7401" y="3797568"/>
            <a:ext cx="2329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t>Reconciled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371600" y="304800"/>
            <a:ext cx="6400800" cy="1447800"/>
          </a:xfrm>
          <a:prstGeom prst="rect">
            <a:avLst/>
          </a:prstGeom>
          <a:noFill/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cap="small" dirty="0">
                <a:solidFill>
                  <a:prstClr val="black"/>
                </a:solidFill>
                <a:latin typeface="+mj-lt"/>
                <a:cs typeface="Narkisim" pitchFamily="34" charset="-79"/>
              </a:rPr>
              <a:t>man’s </a:t>
            </a:r>
            <a:r>
              <a:rPr lang="en-US" sz="4400" b="1" u="sng" cap="small" dirty="0">
                <a:solidFill>
                  <a:prstClr val="black"/>
                </a:solidFill>
                <a:latin typeface="+mj-lt"/>
                <a:cs typeface="Narkisim" pitchFamily="34" charset="-79"/>
              </a:rPr>
              <a:t>need</a:t>
            </a:r>
            <a:r>
              <a:rPr lang="en-US" sz="4400" b="1" cap="small" dirty="0">
                <a:solidFill>
                  <a:prstClr val="black"/>
                </a:solidFill>
                <a:latin typeface="+mj-lt"/>
                <a:cs typeface="Narkisim" pitchFamily="34" charset="-79"/>
              </a:rPr>
              <a:t> of Reconciliation</a:t>
            </a:r>
            <a:endParaRPr lang="en-US" sz="4400" b="1" i="1" kern="0" dirty="0">
              <a:solidFill>
                <a:prstClr val="black"/>
              </a:solidFill>
              <a:latin typeface="+mj-lt"/>
              <a:cs typeface="Narkisim" pitchFamily="34" charset="-79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D8CF-D960-498A-A1E7-B4BF5CFB4B36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4935"/>
            <a:ext cx="8458200" cy="4401205"/>
          </a:xfr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cs typeface="Narkisim" pitchFamily="34" charset="-79"/>
              </a:rPr>
              <a:t>It separates us from God in this life. </a:t>
            </a:r>
            <a:br>
              <a:rPr lang="en-US" sz="2800" dirty="0">
                <a:solidFill>
                  <a:srgbClr val="FF0000"/>
                </a:solidFill>
                <a:cs typeface="Narkisim" pitchFamily="34" charset="-79"/>
              </a:rPr>
            </a:br>
            <a:r>
              <a:rPr lang="en-US" sz="2800" dirty="0">
                <a:cs typeface="Narkisim" pitchFamily="34" charset="-79"/>
              </a:rPr>
              <a:t>Genesis 3:23-24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cs typeface="Narkisim" pitchFamily="34" charset="-79"/>
              </a:rPr>
              <a:t>Man not born away from God. Ezekiel 18:20; </a:t>
            </a:r>
            <a:br>
              <a:rPr lang="en-US" sz="2800" dirty="0">
                <a:cs typeface="Narkisim" pitchFamily="34" charset="-79"/>
              </a:rPr>
            </a:br>
            <a:r>
              <a:rPr lang="en-US" sz="2800" dirty="0">
                <a:cs typeface="Narkisim" pitchFamily="34" charset="-79"/>
              </a:rPr>
              <a:t>1 John 3:4, </a:t>
            </a:r>
            <a:r>
              <a:rPr lang="en-US" sz="2800" i="1" dirty="0">
                <a:cs typeface="Narkisim" pitchFamily="34" charset="-79"/>
              </a:rPr>
              <a:t>“Every one that doeth sin doeth also lawlessness; and sin is lawlessness.”</a:t>
            </a:r>
            <a:endParaRPr lang="en-US" sz="2800" dirty="0">
              <a:cs typeface="Narkisim" pitchFamily="34" charset="-79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cs typeface="Narkisim" pitchFamily="34" charset="-79"/>
              </a:rPr>
              <a:t>It separates us from God in eternity.</a:t>
            </a:r>
            <a:br>
              <a:rPr lang="en-US" sz="2800" dirty="0">
                <a:solidFill>
                  <a:srgbClr val="FF0000"/>
                </a:solidFill>
                <a:cs typeface="Narkisim" pitchFamily="34" charset="-79"/>
              </a:rPr>
            </a:br>
            <a:r>
              <a:rPr lang="en-US" sz="2800" dirty="0">
                <a:cs typeface="Narkisim" pitchFamily="34" charset="-79"/>
              </a:rPr>
              <a:t>Matthew 25:30, 41, 46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cs typeface="Narkisim" pitchFamily="34" charset="-79"/>
              </a:rPr>
              <a:t>Sin is incompatible with God. </a:t>
            </a:r>
            <a:r>
              <a:rPr lang="en-US" sz="2800" dirty="0">
                <a:cs typeface="Narkisim" pitchFamily="34" charset="-79"/>
              </a:rPr>
              <a:t>2 Corinthians 6:14ff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cs typeface="Narkisim" pitchFamily="34" charset="-79"/>
              </a:rPr>
              <a:t>Israel. Joshua 7:10ff; Deuteronomy 31:16-18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cs typeface="Narkisim" pitchFamily="34" charset="-79"/>
              </a:rPr>
              <a:t>Judah. Isaiah 1:1-4; 59:1-2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D8CF-D960-498A-A1E7-B4BF5CFB4B36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62000" y="466635"/>
            <a:ext cx="7696200" cy="1200329"/>
          </a:xfrm>
          <a:prstGeom prst="rect">
            <a:avLst/>
          </a:prstGeom>
          <a:noFill/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latin typeface="+mj-lt"/>
                <a:cs typeface="Narkisim" pitchFamily="34" charset="-79"/>
              </a:rPr>
              <a:t>SIN SEPARATES MAN FROM GOD </a:t>
            </a:r>
            <a:r>
              <a:rPr lang="en-US" sz="3600" b="1" dirty="0">
                <a:solidFill>
                  <a:srgbClr val="FF0000"/>
                </a:solidFill>
                <a:latin typeface="+mj-lt"/>
                <a:cs typeface="Narkisim" pitchFamily="34" charset="-79"/>
              </a:rPr>
              <a:t>Isaiah 59:1-2; 1 Peter 3:12</a:t>
            </a:r>
            <a:endParaRPr lang="en-US" sz="36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Narkisim" pitchFamily="34" charset="-79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281" y="457825"/>
            <a:ext cx="8686800" cy="144655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800" cap="small" dirty="0">
                <a:effectLst/>
                <a:latin typeface="+mj-lt"/>
                <a:cs typeface="Narkisim" pitchFamily="34" charset="-79"/>
              </a:rPr>
              <a:t>The </a:t>
            </a:r>
            <a:r>
              <a:rPr lang="en-US" sz="4800" u="sng" cap="small" dirty="0">
                <a:effectLst/>
                <a:latin typeface="+mj-lt"/>
                <a:cs typeface="Narkisim" pitchFamily="34" charset="-79"/>
              </a:rPr>
              <a:t>Means</a:t>
            </a:r>
            <a:r>
              <a:rPr lang="en-US" sz="4800" cap="small" dirty="0">
                <a:effectLst/>
                <a:latin typeface="+mj-lt"/>
                <a:cs typeface="Narkisim" pitchFamily="34" charset="-79"/>
              </a:rPr>
              <a:t> of Reconciliation</a:t>
            </a:r>
            <a:br>
              <a:rPr lang="en-US" sz="4800" cap="small" dirty="0">
                <a:effectLst/>
                <a:latin typeface="+mj-lt"/>
                <a:cs typeface="Narkisim" pitchFamily="34" charset="-79"/>
              </a:rPr>
            </a:br>
            <a:r>
              <a:rPr lang="en-US" sz="3800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2 Corinthians 5:18-19; Colossians 1:20-22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9800"/>
            <a:ext cx="8077200" cy="381642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  <a:cs typeface="Narkisim" pitchFamily="34" charset="-79"/>
              </a:rPr>
              <a:t>God has reconciled us to Himself </a:t>
            </a:r>
            <a:r>
              <a:rPr lang="en-US" sz="3200" b="1" u="sng" dirty="0">
                <a:solidFill>
                  <a:srgbClr val="FF0000"/>
                </a:solidFill>
                <a:cs typeface="Narkisim" pitchFamily="34" charset="-79"/>
              </a:rPr>
              <a:t>through Jesus Christ</a:t>
            </a:r>
            <a:r>
              <a:rPr lang="en-US" sz="3200" dirty="0">
                <a:solidFill>
                  <a:srgbClr val="FF0000"/>
                </a:solidFill>
                <a:cs typeface="Narkisim" pitchFamily="34" charset="-79"/>
              </a:rPr>
              <a:t>.</a:t>
            </a:r>
            <a:endParaRPr lang="en-US" sz="3200" i="1" dirty="0">
              <a:solidFill>
                <a:srgbClr val="FF0000"/>
              </a:solidFill>
              <a:cs typeface="Narkisim" pitchFamily="34" charset="-79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God does not need reconciling to man, but He seeks to reconcile us to Himself in Christ.</a:t>
            </a:r>
            <a:br>
              <a:rPr lang="en-US" sz="2800" b="0" dirty="0">
                <a:cs typeface="Narkisim" pitchFamily="34" charset="-79"/>
              </a:rPr>
            </a:br>
            <a:r>
              <a:rPr lang="en-US" sz="2800" b="0" dirty="0">
                <a:cs typeface="Narkisim" pitchFamily="34" charset="-79"/>
              </a:rPr>
              <a:t> John 3:16; 1 John 4:9-10</a:t>
            </a:r>
          </a:p>
          <a:p>
            <a:pPr marL="730631" lvl="1" indent="-231775">
              <a:spcBef>
                <a:spcPts val="0"/>
              </a:spcBef>
              <a:buFont typeface="Wingdings" pitchFamily="2" charset="2"/>
              <a:buChar char="Ø"/>
            </a:pPr>
            <a:r>
              <a:rPr lang="en-US" sz="2800" b="0" dirty="0">
                <a:cs typeface="Narkisim" pitchFamily="34" charset="-79"/>
              </a:rPr>
              <a:t>Christ </a:t>
            </a:r>
            <a:r>
              <a:rPr lang="en-US" sz="2800" b="0" i="1" dirty="0">
                <a:cs typeface="Narkisim" pitchFamily="34" charset="-79"/>
              </a:rPr>
              <a:t>“died for all” – </a:t>
            </a:r>
            <a:r>
              <a:rPr lang="en-US" sz="2800" b="0" dirty="0">
                <a:cs typeface="Narkisim" pitchFamily="34" charset="-79"/>
              </a:rPr>
              <a:t>Atonement is available to all, 2 Corinthians 5:14-15 </a:t>
            </a:r>
            <a:br>
              <a:rPr lang="en-US" sz="2800" b="0" dirty="0">
                <a:cs typeface="Narkisim" pitchFamily="34" charset="-79"/>
              </a:rPr>
            </a:br>
            <a:r>
              <a:rPr lang="en-US" sz="2800" b="0" dirty="0">
                <a:cs typeface="Narkisim" pitchFamily="34" charset="-79"/>
              </a:rPr>
              <a:t>(Fulfillment of Daniel 9:24)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7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415772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The </a:t>
            </a:r>
            <a:r>
              <a:rPr lang="en-US" sz="4600" u="sng" cap="small" dirty="0">
                <a:effectLst/>
                <a:latin typeface="+mj-lt"/>
                <a:cs typeface="Narkisim" pitchFamily="34" charset="-79"/>
              </a:rPr>
              <a:t>Ministry</a:t>
            </a:r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 of Reconciliation</a:t>
            </a:r>
            <a:br>
              <a:rPr lang="en-US" sz="4600" cap="small" dirty="0">
                <a:effectLst/>
                <a:latin typeface="+mj-lt"/>
                <a:cs typeface="Narkisim" pitchFamily="34" charset="-79"/>
              </a:rPr>
            </a:br>
            <a:r>
              <a:rPr lang="en-US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2 Corinthians 5:18-20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19751"/>
            <a:ext cx="8382000" cy="4862870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4000" dirty="0">
                <a:solidFill>
                  <a:srgbClr val="FF0000"/>
                </a:solidFill>
                <a:cs typeface="Narkisim" pitchFamily="34" charset="-79"/>
              </a:rPr>
              <a:t>The </a:t>
            </a:r>
            <a:r>
              <a:rPr lang="en-US" sz="4000" b="1" u="sng" dirty="0">
                <a:solidFill>
                  <a:srgbClr val="FF0000"/>
                </a:solidFill>
                <a:cs typeface="Narkisim" pitchFamily="34" charset="-79"/>
              </a:rPr>
              <a:t>gospel</a:t>
            </a:r>
            <a:r>
              <a:rPr lang="en-US" sz="4000" dirty="0">
                <a:solidFill>
                  <a:srgbClr val="FF0000"/>
                </a:solidFill>
                <a:cs typeface="Narkisim" pitchFamily="34" charset="-79"/>
              </a:rPr>
              <a:t> is the message (word) of reconciliation.</a:t>
            </a:r>
            <a:br>
              <a:rPr lang="en-US" sz="4000" dirty="0">
                <a:solidFill>
                  <a:srgbClr val="FF0000"/>
                </a:solidFill>
                <a:cs typeface="Narkisim" pitchFamily="34" charset="-79"/>
              </a:rPr>
            </a:br>
            <a:r>
              <a:rPr lang="en-US" sz="4000" dirty="0">
                <a:cs typeface="Narkisim" pitchFamily="34" charset="-79"/>
              </a:rPr>
              <a:t>Ephesians 2:13, 16-18</a:t>
            </a:r>
            <a:endParaRPr lang="en-US" sz="4000" i="1" dirty="0">
              <a:cs typeface="Narkisim" pitchFamily="34" charset="-79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b="0" dirty="0">
                <a:cs typeface="Narkisim" pitchFamily="34" charset="-79"/>
              </a:rPr>
              <a:t>Apostles given word of reconciliation. Mark 16:15 (Acts 1:8);</a:t>
            </a:r>
            <a:br>
              <a:rPr lang="en-US" sz="3600" b="0" dirty="0">
                <a:cs typeface="Narkisim" pitchFamily="34" charset="-79"/>
              </a:rPr>
            </a:br>
            <a:r>
              <a:rPr lang="en-US" sz="3600" b="0" dirty="0">
                <a:cs typeface="Narkisim" pitchFamily="34" charset="-79"/>
              </a:rPr>
              <a:t>2 Corinthians 4:5-7, 15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600" b="0" dirty="0">
                <a:cs typeface="Narkisim" pitchFamily="34" charset="-79"/>
              </a:rPr>
              <a:t>Ambassadors who implore the world on Christ’s behalf. 2 Corinthians 5:20</a:t>
            </a:r>
            <a:endParaRPr lang="en-US" sz="3600" b="0" dirty="0">
              <a:ea typeface="+mn-ea"/>
              <a:cs typeface="Narkisim" pitchFamily="34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8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67820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en-US" sz="3900" dirty="0">
                <a:cs typeface="Narkisim" pitchFamily="34" charset="-79"/>
              </a:rPr>
              <a:t>The gospel tells us </a:t>
            </a:r>
            <a:r>
              <a:rPr lang="en-US" sz="3900" u="sng" dirty="0">
                <a:solidFill>
                  <a:srgbClr val="FF0000"/>
                </a:solidFill>
                <a:cs typeface="Narkisim" pitchFamily="34" charset="-79"/>
              </a:rPr>
              <a:t>what sin did to us</a:t>
            </a:r>
            <a:r>
              <a:rPr lang="en-US" sz="3900" dirty="0">
                <a:solidFill>
                  <a:srgbClr val="FF0000"/>
                </a:solidFill>
                <a:cs typeface="Narkisim" pitchFamily="34" charset="-79"/>
              </a:rPr>
              <a:t> </a:t>
            </a:r>
            <a:r>
              <a:rPr lang="en-US" sz="3900" b="0" i="1" dirty="0">
                <a:cs typeface="Narkisim" pitchFamily="34" charset="-79"/>
              </a:rPr>
              <a:t>(“Once were..”</a:t>
            </a:r>
            <a:r>
              <a:rPr lang="en-US" sz="3900" b="0" dirty="0">
                <a:cs typeface="Narkisim" pitchFamily="34" charset="-79"/>
              </a:rPr>
              <a:t> Colossians 1:21-22):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500" b="0" u="sng" dirty="0">
                <a:cs typeface="Narkisim" pitchFamily="34" charset="-79"/>
              </a:rPr>
              <a:t>Alienated</a:t>
            </a:r>
            <a:r>
              <a:rPr lang="en-US" sz="3500" b="0" dirty="0">
                <a:cs typeface="Narkisim" pitchFamily="34" charset="-79"/>
              </a:rPr>
              <a:t>: Shut out of fellowship with God.</a:t>
            </a:r>
          </a:p>
          <a:p>
            <a:pPr lvl="1">
              <a:spcBef>
                <a:spcPts val="0"/>
              </a:spcBef>
              <a:buFont typeface="Wingdings" pitchFamily="2" charset="2"/>
              <a:buChar char="Ø"/>
            </a:pPr>
            <a:r>
              <a:rPr lang="en-US" sz="3500" b="0" u="sng" dirty="0">
                <a:cs typeface="Narkisim" pitchFamily="34" charset="-79"/>
              </a:rPr>
              <a:t>Enemies</a:t>
            </a:r>
            <a:r>
              <a:rPr lang="en-US" sz="3500" b="0" dirty="0">
                <a:cs typeface="Narkisim" pitchFamily="34" charset="-79"/>
              </a:rPr>
              <a:t>: Hostile (enmity), hating, and opposing God and man due to sin.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en-US" sz="3000" b="0" i="1" dirty="0">
                <a:ea typeface="+mn-ea"/>
                <a:cs typeface="Narkisim" pitchFamily="34" charset="-79"/>
              </a:rPr>
              <a:t>In your mind. </a:t>
            </a:r>
            <a:r>
              <a:rPr lang="en-US" sz="3000" b="0" dirty="0">
                <a:ea typeface="+mn-ea"/>
                <a:cs typeface="Narkisim" pitchFamily="34" charset="-79"/>
              </a:rPr>
              <a:t>Ephesians 2:3; 4:17-18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en-US" sz="3000" b="0" i="1" dirty="0">
                <a:ea typeface="+mn-ea"/>
                <a:cs typeface="Narkisim" pitchFamily="34" charset="-79"/>
              </a:rPr>
              <a:t>By wicked works. </a:t>
            </a:r>
            <a:r>
              <a:rPr lang="en-US" sz="3000" b="0" dirty="0">
                <a:ea typeface="+mn-ea"/>
                <a:cs typeface="Narkisim" pitchFamily="34" charset="-79"/>
              </a:rPr>
              <a:t>Ephesians 2:1-3; 4:19</a:t>
            </a:r>
            <a:endParaRPr lang="en-US" sz="3200" b="0" dirty="0">
              <a:ea typeface="+mn-ea"/>
              <a:cs typeface="Narkisim" pitchFamily="34" charset="-79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381000" cy="304800"/>
          </a:xfrm>
        </p:spPr>
        <p:txBody>
          <a:bodyPr/>
          <a:lstStyle/>
          <a:p>
            <a:fld id="{1C47D8CF-D960-498A-A1E7-B4BF5CFB4B36}" type="slidenum">
              <a:rPr lang="en-US" sz="1400" smtClean="0">
                <a:solidFill>
                  <a:prstClr val="black"/>
                </a:solidFill>
                <a:latin typeface="Narkisim" pitchFamily="34" charset="-79"/>
                <a:cs typeface="Narkisim" pitchFamily="34" charset="-79"/>
              </a:rPr>
              <a:pPr/>
              <a:t>9</a:t>
            </a:fld>
            <a:endParaRPr lang="en-US" sz="1400" dirty="0">
              <a:solidFill>
                <a:prstClr val="black"/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C006F4A-49D3-4CA2-BBC2-DC11CAED7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"/>
            <a:ext cx="8229600" cy="1415772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The </a:t>
            </a:r>
            <a:r>
              <a:rPr lang="en-US" sz="4600" u="sng" cap="small" dirty="0">
                <a:effectLst/>
                <a:latin typeface="+mj-lt"/>
                <a:cs typeface="Narkisim" pitchFamily="34" charset="-79"/>
              </a:rPr>
              <a:t>Ministry</a:t>
            </a:r>
            <a:r>
              <a:rPr lang="en-US" sz="4600" cap="small" dirty="0">
                <a:effectLst/>
                <a:latin typeface="+mj-lt"/>
                <a:cs typeface="Narkisim" pitchFamily="34" charset="-79"/>
              </a:rPr>
              <a:t> of Reconciliation</a:t>
            </a:r>
            <a:br>
              <a:rPr lang="en-US" sz="4600" cap="small" dirty="0">
                <a:effectLst/>
                <a:latin typeface="+mj-lt"/>
                <a:cs typeface="Narkisim" pitchFamily="34" charset="-79"/>
              </a:rPr>
            </a:br>
            <a:r>
              <a:rPr lang="en-US" dirty="0">
                <a:solidFill>
                  <a:srgbClr val="FF0000"/>
                </a:solidFill>
                <a:effectLst/>
                <a:latin typeface="+mj-lt"/>
                <a:cs typeface="Narkisim" pitchFamily="34" charset="-79"/>
              </a:rPr>
              <a:t>2 Corinthians 5:18-20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2134</TotalTime>
  <Words>759</Words>
  <Application>Microsoft Office PowerPoint</Application>
  <PresentationFormat>On-screen Show (4:3)</PresentationFormat>
  <Paragraphs>93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Narkisim</vt:lpstr>
      <vt:lpstr>Wingdings</vt:lpstr>
      <vt:lpstr>Parallax</vt:lpstr>
      <vt:lpstr>Reconciled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Means of Reconciliation 2 Corinthians 5:18-19; Colossians 1:20-22</vt:lpstr>
      <vt:lpstr>The Ministry of Reconciliation 2 Corinthians 5:18-20</vt:lpstr>
      <vt:lpstr>The Ministry of Reconciliation 2 Corinthians 5:18-20</vt:lpstr>
      <vt:lpstr>The Ministry of Reconciliation 2 Corinthians 5:18-20</vt:lpstr>
      <vt:lpstr>The Ministry of Reconciliation 2 Corinthians 5:18-20</vt:lpstr>
      <vt:lpstr>The Moment of Reconciliation 2 Corinthians 5:20-21 (17); Romans 5:11</vt:lpstr>
      <vt:lpstr>The Moment of Reconciliation 2 Corinthians 5:20-21 (17); Romans 5:11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Reconciled (3)</dc:title>
  <dc:creator>Micky Galloway</dc:creator>
  <cp:lastModifiedBy>Richard Lidh</cp:lastModifiedBy>
  <cp:revision>20</cp:revision>
  <cp:lastPrinted>2021-06-05T23:44:22Z</cp:lastPrinted>
  <dcterms:created xsi:type="dcterms:W3CDTF">2015-10-18T14:37:08Z</dcterms:created>
  <dcterms:modified xsi:type="dcterms:W3CDTF">2021-06-05T23:44:57Z</dcterms:modified>
</cp:coreProperties>
</file>